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77" r:id="rId4"/>
    <p:sldMasterId id="2147483698" r:id="rId5"/>
    <p:sldMasterId id="2147483715" r:id="rId6"/>
    <p:sldMasterId id="2147483727" r:id="rId7"/>
  </p:sldMasterIdLst>
  <p:notesMasterIdLst>
    <p:notesMasterId r:id="rId22"/>
  </p:notesMasterIdLst>
  <p:sldIdLst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56" r:id="rId17"/>
    <p:sldId id="258" r:id="rId18"/>
    <p:sldId id="274" r:id="rId19"/>
    <p:sldId id="26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3F37-41D8-46DF-8466-5E82150D8F9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284DB-3ACD-40E4-B1B8-9094DF05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86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ED764-FD90-4038-8992-A91A0F7ADA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288C7-FEBC-4E17-A9A2-46DAA2DE8B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7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8A583-D279-4354-857F-B8ECE04AB7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8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530D7-673A-4F16-80DD-FE464C0D28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1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FB9E0-C844-4061-BC3C-966940BC12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3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8CB57-F423-4528-A148-7F7D249480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1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BBED8-91BA-45A2-9430-4A0CE00547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86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FF217-75D6-4642-9D4C-66F6C2A000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6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EB6E1-75FB-4011-AB31-2380A04D47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44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AB067-24F1-4A36-ABF4-12FC4580FC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5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E0BE3-FB29-4C6B-A159-D61CFA783D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20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BE4E5-205F-4FD1-A430-77FA029461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19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4" y="683437"/>
            <a:ext cx="1085887" cy="10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98" y="4214696"/>
            <a:ext cx="1137463" cy="10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3342646"/>
            <a:ext cx="1807435" cy="17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9883" y="2372883"/>
            <a:ext cx="7152117" cy="15320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39686" y="4092793"/>
            <a:ext cx="7152117" cy="58434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867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867" b="1" dirty="0"/>
              <a:t>OF YOUR PRESENTATION HERE</a:t>
            </a:r>
            <a:endParaRPr lang="en-US" altLang="ko-KR" sz="1867" dirty="0"/>
          </a:p>
        </p:txBody>
      </p:sp>
      <p:pic>
        <p:nvPicPr>
          <p:cNvPr id="102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65" y="1220755"/>
            <a:ext cx="2976331" cy="28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1" y="260648"/>
            <a:ext cx="1667984" cy="16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36" y="2193795"/>
            <a:ext cx="1248139" cy="123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5090782"/>
            <a:ext cx="1667984" cy="165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85" y="5722125"/>
            <a:ext cx="1137463" cy="11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01" y="683437"/>
            <a:ext cx="1085887" cy="10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23" y="-132653"/>
            <a:ext cx="794839" cy="7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6" y="46792"/>
            <a:ext cx="794839" cy="7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888192"/>
            <a:ext cx="1085887" cy="10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601" y="5541235"/>
            <a:ext cx="1085887" cy="10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11" y="5722125"/>
            <a:ext cx="713195" cy="7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4" y="683437"/>
            <a:ext cx="1085887" cy="10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98" y="4214696"/>
            <a:ext cx="1137463" cy="10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3342646"/>
            <a:ext cx="1807435" cy="17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9883" y="2372883"/>
            <a:ext cx="7152117" cy="15320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39686" y="4092793"/>
            <a:ext cx="7152117" cy="58434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867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867" b="1" dirty="0"/>
              <a:t>OF YOUR PRESENTATION HERE</a:t>
            </a:r>
            <a:endParaRPr lang="en-US" altLang="ko-KR" sz="1867" dirty="0"/>
          </a:p>
        </p:txBody>
      </p:sp>
      <p:pic>
        <p:nvPicPr>
          <p:cNvPr id="102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65" y="1220755"/>
            <a:ext cx="2976331" cy="28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1" y="260648"/>
            <a:ext cx="1667984" cy="16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36" y="2193795"/>
            <a:ext cx="1248139" cy="123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5090782"/>
            <a:ext cx="1667984" cy="165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85" y="5722125"/>
            <a:ext cx="1137463" cy="11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01" y="683437"/>
            <a:ext cx="1085887" cy="10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23" y="-132653"/>
            <a:ext cx="794839" cy="7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6" y="46792"/>
            <a:ext cx="794839" cy="7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888192"/>
            <a:ext cx="1085887" cy="10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601" y="5541235"/>
            <a:ext cx="1085887" cy="10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11" y="5722125"/>
            <a:ext cx="713195" cy="7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8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93097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06118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848290" y="1124744"/>
            <a:ext cx="2495421" cy="2747397"/>
            <a:chOff x="539552" y="915566"/>
            <a:chExt cx="2787220" cy="3068660"/>
          </a:xfrm>
        </p:grpSpPr>
        <p:pic>
          <p:nvPicPr>
            <p:cNvPr id="4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5256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39911" y="1267846"/>
            <a:ext cx="10024708" cy="51374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11" y="448675"/>
            <a:ext cx="3118959" cy="6244688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636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39911" y="1267846"/>
            <a:ext cx="10024708" cy="51374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11" y="448675"/>
            <a:ext cx="3118959" cy="6244688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117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39911" y="1267846"/>
            <a:ext cx="10024708" cy="51374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11" y="448675"/>
            <a:ext cx="3118959" cy="6244688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104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39911" y="1267846"/>
            <a:ext cx="10024708" cy="51374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11" y="448675"/>
            <a:ext cx="3118959" cy="6244688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482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5690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857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344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1387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76979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7371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19403" y="1572287"/>
            <a:ext cx="2784309" cy="3072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501919" y="1572287"/>
            <a:ext cx="2784309" cy="3072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284435" y="1572287"/>
            <a:ext cx="2784309" cy="30723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8330" y="1700808"/>
            <a:ext cx="2885909" cy="30723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7754" y="1700808"/>
            <a:ext cx="2885909" cy="30723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427178" y="1700808"/>
            <a:ext cx="2885909" cy="30723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5943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291" name="Picture 3" descr="D:\Fullppt\005-PNG이미지\탭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593" y="2551692"/>
            <a:ext cx="3429959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Fullppt\005-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34" y="2880577"/>
            <a:ext cx="3072341" cy="372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20" y="3043177"/>
            <a:ext cx="1759459" cy="27245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872" y="3429001"/>
            <a:ext cx="3130861" cy="2335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0542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69" y="1988840"/>
            <a:ext cx="3744416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49949" y="2173037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582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" anchor="ctr"/>
          <a:lstStyle>
            <a:lvl1pPr marL="0" indent="0" algn="l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5067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891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252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6003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028911"/>
            <a:ext cx="12192000" cy="2800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828032"/>
            <a:ext cx="6096000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46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5360" y="270401"/>
            <a:ext cx="407977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93079" y="270401"/>
            <a:ext cx="1874127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93079" y="2382860"/>
            <a:ext cx="1874127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5361" y="4494871"/>
            <a:ext cx="1874127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334757" y="4494871"/>
            <a:ext cx="4032448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8669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008391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24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4558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114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570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61058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28527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2734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044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62292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2136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4411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929002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86051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76863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60431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708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4158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81E3-2D68-4B14-9407-5598A5AADB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52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4916-CBD5-4357-87EA-9C59504F6F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92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A1FA8-9F4D-475A-8B53-EEF38FD8C5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07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B48C-EF9E-4BB2-8099-1C2B74AF31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094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5B89-C55E-4AEA-A6FE-204E8EE11A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5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A938-17EB-4347-AC1A-96E7A2B5D9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294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FB9F-1EB4-4BF4-B55E-BD3D3CB3AD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2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774F0-4C79-45CB-8BF6-83EE0C6A59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14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97B5-0F91-4DB0-BCBD-E0D6B5A360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856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46AA-585A-4B16-B31A-5AB06BAF04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684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149FC-AE86-4F24-BDEC-ED576BB8A8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03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1300" y="562867"/>
            <a:ext cx="11739600" cy="4204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2687000" y="3836867"/>
            <a:ext cx="6818000" cy="7180800"/>
          </a:xfrm>
          <a:prstGeom prst="pie">
            <a:avLst>
              <a:gd name="adj1" fmla="val 5422830"/>
              <a:gd name="adj2" fmla="val 16200000"/>
            </a:avLst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highlight>
                <a:srgbClr val="FFFFFF"/>
              </a:highlight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435600" y="4642267"/>
            <a:ext cx="5320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aleway Thin"/>
              <a:buNone/>
              <a:defRPr sz="3067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2717600" y="6261133"/>
            <a:ext cx="6756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738400" y="1224933"/>
            <a:ext cx="6715200" cy="2698800"/>
          </a:xfrm>
          <a:prstGeom prst="rect">
            <a:avLst/>
          </a:prstGeom>
          <a:effectLst>
            <a:outerShdw dist="28575" dir="93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Chicle"/>
              <a:buNone/>
              <a:defRPr sz="6933">
                <a:latin typeface="Chicle"/>
                <a:ea typeface="Chicle"/>
                <a:cs typeface="Chicle"/>
                <a:sym typeface="Chic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243533" y="562867"/>
            <a:ext cx="1171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69618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  <a:effectLst>
            <a:outerShdw dist="19050" dir="10500000" algn="bl" rotWithShape="0">
              <a:srgbClr val="FFD1C8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0000" y="1807333"/>
            <a:ext cx="10272000" cy="4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211000" y="1478067"/>
            <a:ext cx="1177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50678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02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bg>
      <p:bgPr>
        <a:solidFill>
          <a:schemeClr val="accen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  <a:effectLst>
            <a:outerShdw dist="19050" dir="10500000" algn="bl" rotWithShape="0">
              <a:srgbClr val="FFD1C8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49" name="Google Shape;249;p21"/>
          <p:cNvCxnSpPr/>
          <p:nvPr/>
        </p:nvCxnSpPr>
        <p:spPr>
          <a:xfrm>
            <a:off x="211000" y="1478067"/>
            <a:ext cx="1177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21"/>
          <p:cNvSpPr txBox="1">
            <a:spLocks noGrp="1"/>
          </p:cNvSpPr>
          <p:nvPr>
            <p:ph type="subTitle" idx="1"/>
          </p:nvPr>
        </p:nvSpPr>
        <p:spPr>
          <a:xfrm>
            <a:off x="1875433" y="5230467"/>
            <a:ext cx="3141200" cy="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2"/>
          </p:nvPr>
        </p:nvSpPr>
        <p:spPr>
          <a:xfrm>
            <a:off x="7175356" y="5230467"/>
            <a:ext cx="3141200" cy="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 idx="3" hasCustomPrompt="1"/>
          </p:nvPr>
        </p:nvSpPr>
        <p:spPr>
          <a:xfrm>
            <a:off x="2268033" y="4064667"/>
            <a:ext cx="2356000" cy="1075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21"/>
          <p:cNvSpPr txBox="1">
            <a:spLocks noGrp="1"/>
          </p:cNvSpPr>
          <p:nvPr>
            <p:ph type="title" idx="4" hasCustomPrompt="1"/>
          </p:nvPr>
        </p:nvSpPr>
        <p:spPr>
          <a:xfrm>
            <a:off x="7567956" y="4064667"/>
            <a:ext cx="2356000" cy="1075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125458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4" name="Google Shape;264;p23"/>
          <p:cNvGrpSpPr/>
          <p:nvPr/>
        </p:nvGrpSpPr>
        <p:grpSpPr>
          <a:xfrm>
            <a:off x="4858739" y="6016066"/>
            <a:ext cx="758667" cy="738289"/>
            <a:chOff x="-8492456" y="12255173"/>
            <a:chExt cx="1591608" cy="1548859"/>
          </a:xfrm>
        </p:grpSpPr>
        <p:sp>
          <p:nvSpPr>
            <p:cNvPr id="265" name="Google Shape;265;p23"/>
            <p:cNvSpPr/>
            <p:nvPr/>
          </p:nvSpPr>
          <p:spPr>
            <a:xfrm>
              <a:off x="-8492456" y="13009932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 flipH="1">
              <a:off x="-7694947" y="13009932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-7622284" y="12360958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 flipH="1">
              <a:off x="-8419919" y="12360958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-7809459" y="12506760"/>
              <a:ext cx="201300" cy="1157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70" name="Google Shape;270;p23"/>
            <p:cNvGrpSpPr/>
            <p:nvPr/>
          </p:nvGrpSpPr>
          <p:grpSpPr>
            <a:xfrm>
              <a:off x="-8343366" y="12255173"/>
              <a:ext cx="1269084" cy="598200"/>
              <a:chOff x="-8343366" y="12255173"/>
              <a:chExt cx="1269084" cy="598200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-8343366" y="12255173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-7672482" y="12255173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3"/>
          <p:cNvSpPr/>
          <p:nvPr/>
        </p:nvSpPr>
        <p:spPr>
          <a:xfrm>
            <a:off x="5716673" y="6375834"/>
            <a:ext cx="378521" cy="378521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23"/>
          <p:cNvSpPr/>
          <p:nvPr/>
        </p:nvSpPr>
        <p:spPr>
          <a:xfrm flipH="1">
            <a:off x="6096818" y="6375834"/>
            <a:ext cx="378521" cy="378521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23"/>
          <p:cNvSpPr/>
          <p:nvPr/>
        </p:nvSpPr>
        <p:spPr>
          <a:xfrm>
            <a:off x="6131454" y="6066490"/>
            <a:ext cx="309309" cy="3093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23"/>
          <p:cNvSpPr/>
          <p:nvPr/>
        </p:nvSpPr>
        <p:spPr>
          <a:xfrm flipH="1">
            <a:off x="5751248" y="6066490"/>
            <a:ext cx="309309" cy="3093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6042234" y="6135989"/>
            <a:ext cx="95953" cy="551695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8" name="Google Shape;278;p23"/>
          <p:cNvGrpSpPr/>
          <p:nvPr/>
        </p:nvGrpSpPr>
        <p:grpSpPr>
          <a:xfrm>
            <a:off x="5787737" y="6016066"/>
            <a:ext cx="604931" cy="285143"/>
            <a:chOff x="-6969799" y="11828880"/>
            <a:chExt cx="1269084" cy="598200"/>
          </a:xfrm>
        </p:grpSpPr>
        <p:sp>
          <p:nvSpPr>
            <p:cNvPr id="279" name="Google Shape;279;p23"/>
            <p:cNvSpPr/>
            <p:nvPr/>
          </p:nvSpPr>
          <p:spPr>
            <a:xfrm>
              <a:off x="-6969799" y="11828880"/>
              <a:ext cx="598200" cy="598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 flipH="1">
              <a:off x="-6298915" y="11828880"/>
              <a:ext cx="598200" cy="598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23"/>
          <p:cNvGrpSpPr/>
          <p:nvPr/>
        </p:nvGrpSpPr>
        <p:grpSpPr>
          <a:xfrm>
            <a:off x="6574605" y="6016066"/>
            <a:ext cx="758667" cy="738289"/>
            <a:chOff x="-5745323" y="11402586"/>
            <a:chExt cx="1591608" cy="1548859"/>
          </a:xfrm>
        </p:grpSpPr>
        <p:sp>
          <p:nvSpPr>
            <p:cNvPr id="282" name="Google Shape;282;p23"/>
            <p:cNvSpPr/>
            <p:nvPr/>
          </p:nvSpPr>
          <p:spPr>
            <a:xfrm>
              <a:off x="-5745323" y="12157345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 flipH="1">
              <a:off x="-4947814" y="12157345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-4875151" y="11508371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3"/>
            <p:cNvSpPr/>
            <p:nvPr/>
          </p:nvSpPr>
          <p:spPr>
            <a:xfrm flipH="1">
              <a:off x="-5672786" y="11508371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-5062326" y="11654172"/>
              <a:ext cx="201300" cy="1157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87" name="Google Shape;287;p23"/>
            <p:cNvGrpSpPr/>
            <p:nvPr/>
          </p:nvGrpSpPr>
          <p:grpSpPr>
            <a:xfrm>
              <a:off x="-5596233" y="11402586"/>
              <a:ext cx="1269084" cy="598200"/>
              <a:chOff x="-5596233" y="11402586"/>
              <a:chExt cx="1269084" cy="598200"/>
            </a:xfrm>
          </p:grpSpPr>
          <p:sp>
            <p:nvSpPr>
              <p:cNvPr id="288" name="Google Shape;288;p23"/>
              <p:cNvSpPr/>
              <p:nvPr/>
            </p:nvSpPr>
            <p:spPr>
              <a:xfrm>
                <a:off x="-5596233" y="11402586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-4925349" y="11402586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49415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0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4D36-01FA-4383-8738-FA0A77B3438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97D2C-D200-4905-A127-3F8E1F682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0F749B-6D94-4D06-966A-19D36C0E5C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5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38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66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9B618960-8005-486C-9A75-10CB2AAC16F9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9125F8-E385-48E1-B5D4-79A90982113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8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hicle"/>
              <a:buNone/>
              <a:defRPr sz="3200">
                <a:solidFill>
                  <a:schemeClr val="dk1"/>
                </a:solidFill>
                <a:latin typeface="Chicle"/>
                <a:ea typeface="Chicle"/>
                <a:cs typeface="Chicle"/>
                <a:sym typeface="Chic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Thin"/>
              <a:buChar char="●"/>
              <a:defRPr sz="1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●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●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2892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21.gif"/><Relationship Id="rId4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9.wma"/><Relationship Id="rId7" Type="http://schemas.openxmlformats.org/officeDocument/2006/relationships/image" Target="../media/image19.png"/><Relationship Id="rId2" Type="http://schemas.openxmlformats.org/officeDocument/2006/relationships/audio" Target="file:///D:\Tr&#7847;n%20Hi&#7871;u%20Thu&#7847;n\FILE%20NGHE%20SGK\NGHE%207\HKI-7\UNIT%202\U-A4.mp3" TargetMode="External"/><Relationship Id="rId1" Type="http://schemas.microsoft.com/office/2007/relationships/media" Target="file:///D:\Tr&#7847;n%20Hi&#7871;u%20Thu&#7847;n\FILE%20NGHE%20SGK\NGHE%207\HKI-7\UNIT%202\U-A4.mp3" TargetMode="Externa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64.xml"/><Relationship Id="rId4" Type="http://schemas.openxmlformats.org/officeDocument/2006/relationships/audio" Target="../media/media9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4406" y="317078"/>
            <a:ext cx="22082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/>
            <a:r>
              <a:rPr lang="en-US" altLang="ko-KR" sz="2133" b="1" dirty="0">
                <a:solidFill>
                  <a:srgbClr val="984807"/>
                </a:solidFill>
                <a:cs typeface="Arial" pitchFamily="34" charset="0"/>
              </a:rPr>
              <a:t>TIENG ANH 7</a:t>
            </a:r>
            <a:endParaRPr lang="ko-KR" altLang="en-US" sz="2133" b="1" dirty="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39072" y="1932046"/>
            <a:ext cx="8352928" cy="2184604"/>
          </a:xfrm>
        </p:spPr>
        <p:txBody>
          <a:bodyPr/>
          <a:lstStyle/>
          <a:p>
            <a:pPr algn="ctr"/>
            <a:r>
              <a:rPr lang="en-US" altLang="ko-KR" dirty="0"/>
              <a:t>UNIT </a:t>
            </a:r>
            <a:r>
              <a:rPr lang="en-US" altLang="ko-KR" dirty="0" smtClean="0"/>
              <a:t>2</a:t>
            </a:r>
          </a:p>
          <a:p>
            <a:r>
              <a:rPr lang="en-US" altLang="ko-KR" dirty="0" smtClean="0"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</a:rPr>
              <a:t>PERSONAL </a:t>
            </a:r>
            <a:r>
              <a:rPr lang="en-US" altLang="ko-KR" dirty="0"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</a:rPr>
              <a:t>INFORMATION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4032" y="411552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/>
            <a:r>
              <a:rPr lang="en-US" altLang="ko-KR" sz="3200" b="1" dirty="0">
                <a:solidFill>
                  <a:srgbClr val="984807"/>
                </a:solidFill>
                <a:cs typeface="Arial" pitchFamily="34" charset="0"/>
              </a:rPr>
              <a:t>Section A </a:t>
            </a:r>
            <a:r>
              <a:rPr lang="en-US" altLang="ko-KR" sz="3200" b="1" dirty="0" smtClean="0">
                <a:solidFill>
                  <a:srgbClr val="984807"/>
                </a:solidFill>
                <a:cs typeface="Arial" pitchFamily="34" charset="0"/>
              </a:rPr>
              <a:t>1,3,4</a:t>
            </a:r>
            <a:endParaRPr lang="ko-KR" altLang="en-US" sz="3200" b="1" dirty="0">
              <a:solidFill>
                <a:srgbClr val="984807"/>
              </a:solidFill>
              <a:cs typeface="Arial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67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4425">
        <p:split orient="vert"/>
      </p:transition>
    </mc:Choice>
    <mc:Fallback>
      <p:transition spd="slow" advTm="2442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234EB76-C5D6-4838-A06E-57F7F147B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5712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112" y="3448318"/>
            <a:ext cx="9144000" cy="2783808"/>
          </a:xfrm>
        </p:spPr>
        <p:txBody>
          <a:bodyPr>
            <a:noAutofit/>
          </a:bodyPr>
          <a:lstStyle/>
          <a:p>
            <a:r>
              <a:rPr lang="en-US" sz="6600" dirty="0"/>
              <a:t/>
            </a:r>
            <a:br>
              <a:rPr lang="en-US" sz="6600" dirty="0"/>
            </a:br>
            <a:r>
              <a:rPr lang="en-US" sz="5400" b="1" dirty="0">
                <a:latin typeface="Algerian" panose="04020705040A02060702" pitchFamily="82" charset="0"/>
              </a:rPr>
              <a:t>Unit 2</a:t>
            </a:r>
            <a:br>
              <a:rPr lang="en-US" sz="5400" b="1" dirty="0">
                <a:latin typeface="Algerian" panose="04020705040A02060702" pitchFamily="82" charset="0"/>
              </a:rPr>
            </a:br>
            <a:r>
              <a:rPr lang="en-US" sz="5400" b="1" dirty="0">
                <a:latin typeface="Algerian" panose="04020705040A02060702" pitchFamily="82" charset="0"/>
              </a:rPr>
              <a:t>Personal </a:t>
            </a:r>
            <a:br>
              <a:rPr lang="en-US" sz="5400" b="1" dirty="0">
                <a:latin typeface="Algerian" panose="04020705040A02060702" pitchFamily="82" charset="0"/>
              </a:rPr>
            </a:br>
            <a:r>
              <a:rPr lang="en-US" sz="5400" b="1" dirty="0">
                <a:latin typeface="Algerian" panose="04020705040A02060702" pitchFamily="82" charset="0"/>
              </a:rPr>
              <a:t>information</a:t>
            </a:r>
            <a:br>
              <a:rPr lang="en-US" sz="5400" b="1" dirty="0">
                <a:latin typeface="Algerian" panose="04020705040A02060702" pitchFamily="82" charset="0"/>
              </a:rPr>
            </a:br>
            <a:r>
              <a:rPr lang="en-US" sz="5400" b="1" dirty="0" smtClean="0">
                <a:latin typeface="Algerian" panose="04020705040A02060702" pitchFamily="82" charset="0"/>
              </a:rPr>
              <a:t>B1,2,3,4</a:t>
            </a:r>
            <a:endParaRPr lang="en-US" sz="5400" b="1" i="1" dirty="0">
              <a:latin typeface="Algerian" panose="04020705040A02060702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69"/>
    </mc:Choice>
    <mc:Fallback>
      <p:transition spd="slow" advTm="9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935164" y="152401"/>
            <a:ext cx="38560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i="1">
                <a:solidFill>
                  <a:srgbClr val="FF0000"/>
                </a:solidFill>
                <a:latin typeface="Arial Narrow" panose="020B0606020202030204" pitchFamily="34" charset="0"/>
              </a:rPr>
              <a:t>Preparation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905000" y="1528763"/>
            <a:ext cx="8686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Students review </a:t>
            </a:r>
            <a:r>
              <a:rPr lang="en-US" altLang="en-US" b="1" u="sng">
                <a:solidFill>
                  <a:srgbClr val="FF0000"/>
                </a:solidFill>
                <a:latin typeface="Arial Narrow" panose="020B0606020202030204" pitchFamily="34" charset="0"/>
              </a:rPr>
              <a:t>how to write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                - </a:t>
            </a:r>
            <a:r>
              <a:rPr lang="en-US" altLang="en-US" b="1" i="1" u="sng">
                <a:solidFill>
                  <a:srgbClr val="000099"/>
                </a:solidFill>
                <a:latin typeface="Arial Narrow" panose="020B0606020202030204" pitchFamily="34" charset="0"/>
              </a:rPr>
              <a:t>ordinal numbers </a:t>
            </a: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from 1</a:t>
            </a:r>
            <a:r>
              <a:rPr lang="en-US" altLang="en-US" b="1" baseline="30000">
                <a:solidFill>
                  <a:srgbClr val="000099"/>
                </a:solidFill>
                <a:latin typeface="Arial Narrow" panose="020B0606020202030204" pitchFamily="34" charset="0"/>
              </a:rPr>
              <a:t>st</a:t>
            </a: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  to 31</a:t>
            </a:r>
            <a:r>
              <a:rPr lang="en-US" altLang="en-US" b="1" baseline="30000">
                <a:solidFill>
                  <a:srgbClr val="000099"/>
                </a:solidFill>
                <a:latin typeface="Arial Narrow" panose="020B0606020202030204" pitchFamily="34" charset="0"/>
              </a:rPr>
              <a:t>st</a:t>
            </a: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                - </a:t>
            </a:r>
            <a:r>
              <a:rPr lang="en-US" altLang="en-US" b="1" i="1" u="sng">
                <a:solidFill>
                  <a:srgbClr val="000099"/>
                </a:solidFill>
                <a:latin typeface="Arial Narrow" panose="020B0606020202030204" pitchFamily="34" charset="0"/>
              </a:rPr>
              <a:t>the months </a:t>
            </a: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in order from first to twelfth.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887538" y="3719514"/>
            <a:ext cx="86868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Students prepare </a:t>
            </a:r>
            <a:r>
              <a:rPr lang="en-US" altLang="en-US" b="1" u="sng">
                <a:solidFill>
                  <a:srgbClr val="FF0000"/>
                </a:solidFill>
                <a:latin typeface="Arial Narrow" panose="020B0606020202030204" pitchFamily="34" charset="0"/>
              </a:rPr>
              <a:t>new words</a:t>
            </a: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                </a:t>
            </a:r>
            <a:r>
              <a:rPr lang="en-US" altLang="en-US" b="1">
                <a:solidFill>
                  <a:srgbClr val="000099"/>
                </a:solidFill>
                <a:latin typeface=".VnArial Narrow" pitchFamily="34" charset="0"/>
              </a:rPr>
              <a:t>- </a:t>
            </a:r>
            <a:r>
              <a:rPr lang="en-US" altLang="en-US" b="1">
                <a:solidFill>
                  <a:srgbClr val="000099"/>
                </a:solidFill>
                <a:latin typeface=".VnArial Narrow" pitchFamily="34" charset="0"/>
                <a:sym typeface="Wingdings" panose="05000000000000000000" pitchFamily="2" charset="2"/>
              </a:rPr>
              <a:t> date of birth </a:t>
            </a:r>
            <a:endParaRPr lang="en-US" altLang="en-US" b="1">
              <a:solidFill>
                <a:srgbClr val="000099"/>
              </a:solidFill>
              <a:latin typeface=".VnArial Narrow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.VnArial Narrow" pitchFamily="34" charset="0"/>
              </a:rPr>
              <a:t>                -  nervous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.VnArial Narrow" pitchFamily="34" charset="0"/>
              </a:rPr>
              <a:t>                -  worry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500"/>
            <a:ext cx="29543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1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74"/>
    </mc:Choice>
    <mc:Fallback>
      <p:transition spd="slow" advTm="26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52600" y="381001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B2.Write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months in the correct order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967" y="1499429"/>
            <a:ext cx="5907536" cy="4316342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40230" y="1266826"/>
            <a:ext cx="19050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6.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10.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11.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12.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373" y="1222331"/>
            <a:ext cx="2414225" cy="541981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4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03"/>
    </mc:Choice>
    <mc:Fallback>
      <p:transition spd="slow" advTm="15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198" y="858304"/>
            <a:ext cx="11684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1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st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2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nd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3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rd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4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5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6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7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8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9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10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57697" y="648972"/>
            <a:ext cx="14622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FF0000"/>
                </a:solidFill>
              </a:rPr>
              <a:t>first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57697" y="1179514"/>
            <a:ext cx="21210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00B050"/>
                </a:solidFill>
              </a:rPr>
              <a:t>second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7630" y="1752343"/>
            <a:ext cx="15985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FF0000"/>
                </a:solidFill>
              </a:rPr>
              <a:t>third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33126" y="2301876"/>
            <a:ext cx="1871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00B050"/>
                </a:solidFill>
              </a:rPr>
              <a:t>fourth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5401" y="2926706"/>
            <a:ext cx="146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FF0000"/>
                </a:solidFill>
              </a:rPr>
              <a:t>fifth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1858" y="3432177"/>
            <a:ext cx="16433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00B050"/>
                </a:solidFill>
              </a:rPr>
              <a:t>sixth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43105" y="3981451"/>
            <a:ext cx="22349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FF0000"/>
                </a:solidFill>
              </a:rPr>
              <a:t>seventh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48800" y="4515498"/>
            <a:ext cx="19159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00B050"/>
                </a:solidFill>
              </a:rPr>
              <a:t>eighth</a:t>
            </a:r>
          </a:p>
        </p:txBody>
      </p:sp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1508230" y="149862"/>
            <a:ext cx="8037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Arial Narrow" panose="020B0606020202030204" pitchFamily="34" charset="0"/>
              </a:rPr>
              <a:t>Write ordinal numbers from 1</a:t>
            </a:r>
            <a:r>
              <a:rPr lang="en-US" altLang="en-US" b="1" baseline="30000">
                <a:solidFill>
                  <a:srgbClr val="006600"/>
                </a:solidFill>
                <a:latin typeface="Arial Narrow" panose="020B0606020202030204" pitchFamily="34" charset="0"/>
              </a:rPr>
              <a:t>st</a:t>
            </a:r>
            <a:r>
              <a:rPr lang="en-US" altLang="en-US" b="1">
                <a:solidFill>
                  <a:srgbClr val="006600"/>
                </a:solidFill>
                <a:latin typeface="Arial Narrow" panose="020B0606020202030204" pitchFamily="34" charset="0"/>
              </a:rPr>
              <a:t>  to 31</a:t>
            </a:r>
            <a:r>
              <a:rPr lang="en-US" altLang="en-US" b="1" baseline="30000">
                <a:solidFill>
                  <a:srgbClr val="006600"/>
                </a:solidFill>
                <a:latin typeface="Arial Narrow" panose="020B0606020202030204" pitchFamily="34" charset="0"/>
              </a:rPr>
              <a:t>st</a:t>
            </a:r>
            <a:r>
              <a:rPr lang="en-US" altLang="en-US" b="1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endParaRPr lang="en-US" altLang="en-US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333733" y="5060338"/>
            <a:ext cx="16882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FF0000"/>
                </a:solidFill>
              </a:rPr>
              <a:t>ninth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08230" y="5654578"/>
            <a:ext cx="16882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00B050"/>
                </a:solidFill>
              </a:rPr>
              <a:t>tenth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3913" y="819886"/>
            <a:ext cx="11684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11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12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13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14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15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16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17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18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19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20</a:t>
            </a:r>
            <a:r>
              <a:rPr lang="en-US" sz="3600" b="1" baseline="30000" dirty="0">
                <a:solidFill>
                  <a:srgbClr val="000099"/>
                </a:solidFill>
                <a:cs typeface="Times New Roman" pitchFamily="18" charset="0"/>
              </a:rPr>
              <a:t>th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541909" y="632207"/>
            <a:ext cx="2348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FF0000"/>
                </a:solidFill>
              </a:rPr>
              <a:t>eleventh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66984" y="1178196"/>
            <a:ext cx="20072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00B050"/>
                </a:solidFill>
              </a:rPr>
              <a:t>twelfth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83298" y="1702849"/>
            <a:ext cx="25763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FF0000"/>
                </a:solidFill>
              </a:rPr>
              <a:t>thirteenth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58148" y="2256093"/>
            <a:ext cx="27126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00B050"/>
                </a:solidFill>
              </a:rPr>
              <a:t>fourteenth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49052" y="2798432"/>
            <a:ext cx="23022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FF0000"/>
                </a:solidFill>
              </a:rPr>
              <a:t>fifteenth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724451" y="3403235"/>
            <a:ext cx="24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00B050"/>
                </a:solidFill>
              </a:rPr>
              <a:t>sixteenth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83298" y="3945574"/>
            <a:ext cx="30764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FF0000"/>
                </a:solidFill>
              </a:rPr>
              <a:t>seventeenth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644437" y="4445308"/>
            <a:ext cx="2757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00B050"/>
                </a:solidFill>
              </a:rPr>
              <a:t>eighteenth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612120" y="5060337"/>
            <a:ext cx="2757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FF0000"/>
                </a:solidFill>
              </a:rPr>
              <a:t>nineteenth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659311" y="5571566"/>
            <a:ext cx="24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</a:t>
            </a:r>
            <a:r>
              <a:rPr lang="en-US" altLang="en-US" b="1" dirty="0">
                <a:solidFill>
                  <a:srgbClr val="00B050"/>
                </a:solidFill>
              </a:rPr>
              <a:t>twentieth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566" y="411047"/>
            <a:ext cx="1353429" cy="6450127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516230" y="347199"/>
            <a:ext cx="26404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twenty-</a:t>
            </a:r>
            <a:r>
              <a:rPr lang="en-US" altLang="en-US" b="1" dirty="0">
                <a:solidFill>
                  <a:srgbClr val="FF0000"/>
                </a:solidFill>
              </a:rPr>
              <a:t>first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524168" y="842499"/>
            <a:ext cx="32993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twenty-</a:t>
            </a:r>
            <a:r>
              <a:rPr lang="en-US" altLang="en-US" b="1" dirty="0">
                <a:solidFill>
                  <a:srgbClr val="00B050"/>
                </a:solidFill>
              </a:rPr>
              <a:t>second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494005" y="1461624"/>
            <a:ext cx="27767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 Narrow" panose="020B0606020202030204" pitchFamily="34" charset="0"/>
              </a:rPr>
              <a:t>→ twenty-</a:t>
            </a:r>
            <a:r>
              <a:rPr lang="en-US" altLang="en-US" b="1" dirty="0">
                <a:solidFill>
                  <a:srgbClr val="FF0000"/>
                </a:solidFill>
              </a:rPr>
              <a:t>third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494006" y="2034712"/>
            <a:ext cx="30492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→ twenty-</a:t>
            </a:r>
            <a:r>
              <a:rPr lang="en-US" altLang="en-US" b="1">
                <a:solidFill>
                  <a:srgbClr val="00B050"/>
                </a:solidFill>
              </a:rPr>
              <a:t>fourth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494005" y="2552237"/>
            <a:ext cx="2638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→ twenty-</a:t>
            </a:r>
            <a:r>
              <a:rPr lang="en-US" altLang="en-US" b="1">
                <a:solidFill>
                  <a:srgbClr val="FF0000"/>
                </a:solidFill>
              </a:rPr>
              <a:t>fifth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451143" y="3103099"/>
            <a:ext cx="28216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→ twenty-</a:t>
            </a:r>
            <a:r>
              <a:rPr lang="en-US" altLang="en-US" b="1">
                <a:solidFill>
                  <a:srgbClr val="00B050"/>
                </a:solidFill>
              </a:rPr>
              <a:t>sixth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89230" y="3620624"/>
            <a:ext cx="3413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→ twenty-</a:t>
            </a:r>
            <a:r>
              <a:rPr lang="en-US" altLang="en-US" b="1">
                <a:solidFill>
                  <a:srgbClr val="FF0000"/>
                </a:solidFill>
              </a:rPr>
              <a:t>seventh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389231" y="4193712"/>
            <a:ext cx="30941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→ twenty-</a:t>
            </a:r>
            <a:r>
              <a:rPr lang="en-US" altLang="en-US" b="1">
                <a:solidFill>
                  <a:srgbClr val="00B050"/>
                </a:solidFill>
              </a:rPr>
              <a:t>eighth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379704" y="4727112"/>
            <a:ext cx="28664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→ twenty-</a:t>
            </a:r>
            <a:r>
              <a:rPr lang="en-US" altLang="en-US" b="1">
                <a:solidFill>
                  <a:srgbClr val="FF0000"/>
                </a:solidFill>
              </a:rPr>
              <a:t>ninth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389230" y="5300199"/>
            <a:ext cx="19399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→ thirtie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th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365417" y="5833599"/>
            <a:ext cx="24160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 Narrow" panose="020B0606020202030204" pitchFamily="34" charset="0"/>
              </a:rPr>
              <a:t>→ thirty-</a:t>
            </a:r>
            <a:r>
              <a:rPr lang="en-US" altLang="en-US" b="1">
                <a:solidFill>
                  <a:srgbClr val="FF0000"/>
                </a:solidFill>
              </a:rPr>
              <a:t>first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879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13"/>
    </mc:Choice>
    <mc:Fallback>
      <p:transition spd="slow" advTm="90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0"/>
          <p:cNvSpPr txBox="1">
            <a:spLocks noGrp="1"/>
          </p:cNvSpPr>
          <p:nvPr>
            <p:ph type="title"/>
          </p:nvPr>
        </p:nvSpPr>
        <p:spPr>
          <a:xfrm>
            <a:off x="2372200" y="1439953"/>
            <a:ext cx="7447600" cy="238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5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166">
        <p:random/>
      </p:transition>
    </mc:Choice>
    <mc:Fallback>
      <p:transition spd="slow" advTm="416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119928" y="500498"/>
            <a:ext cx="9889099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984807"/>
                </a:solidFill>
                <a:cs typeface="Arial" pitchFamily="34" charset="0"/>
              </a:rPr>
              <a:t>Objectives – </a:t>
            </a:r>
            <a:r>
              <a:rPr lang="en-US" sz="4800" dirty="0" err="1">
                <a:solidFill>
                  <a:srgbClr val="984807"/>
                </a:solidFill>
                <a:cs typeface="Arial" pitchFamily="34" charset="0"/>
              </a:rPr>
              <a:t>Mục</a:t>
            </a:r>
            <a:r>
              <a:rPr lang="en-US" sz="4800" dirty="0">
                <a:solidFill>
                  <a:srgbClr val="984807"/>
                </a:solidFill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984807"/>
                </a:solidFill>
                <a:cs typeface="Arial" pitchFamily="34" charset="0"/>
              </a:rPr>
              <a:t>tiêu</a:t>
            </a:r>
            <a:r>
              <a:rPr lang="en-US" sz="4800" dirty="0">
                <a:solidFill>
                  <a:srgbClr val="984807"/>
                </a:solidFill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984807"/>
                </a:solidFill>
                <a:cs typeface="Arial" pitchFamily="34" charset="0"/>
              </a:rPr>
              <a:t>cần</a:t>
            </a:r>
            <a:r>
              <a:rPr lang="en-US" sz="4800" dirty="0">
                <a:solidFill>
                  <a:srgbClr val="984807"/>
                </a:solidFill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984807"/>
                </a:solidFill>
                <a:cs typeface="Arial" pitchFamily="34" charset="0"/>
              </a:rPr>
              <a:t>đạt</a:t>
            </a:r>
            <a:endParaRPr lang="en-US" sz="4800" dirty="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5574" y="1299076"/>
            <a:ext cx="9121013" cy="452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latinLnBrk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listen and read telephone number. (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80990" indent="-380990" latinLnBrk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identify the telephone number of themselves and their friends. (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380990" indent="-380990" latinLnBrk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listening, reading and writing skill. (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3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7000">
        <p:split orient="vert"/>
      </p:transition>
    </mc:Choice>
    <mc:Fallback>
      <p:transition spd="slow" advTm="3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119928" y="500498"/>
            <a:ext cx="9889099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984807"/>
                </a:solidFill>
                <a:cs typeface="Arial" pitchFamily="34" charset="0"/>
              </a:rPr>
              <a:t>Chuẩn</a:t>
            </a:r>
            <a:r>
              <a:rPr lang="en-US" sz="4800" dirty="0">
                <a:solidFill>
                  <a:srgbClr val="984807"/>
                </a:solidFill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984807"/>
                </a:solidFill>
                <a:cs typeface="Arial" pitchFamily="34" charset="0"/>
              </a:rPr>
              <a:t>bị</a:t>
            </a:r>
            <a:r>
              <a:rPr lang="en-US" sz="4800" dirty="0">
                <a:solidFill>
                  <a:srgbClr val="984807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3552" y="2271449"/>
            <a:ext cx="9313035" cy="304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latinLnBrk="1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Từ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vựng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về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đếm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cách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endParaRPr lang="en-US" sz="4267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189" indent="-457189" latinLnBrk="1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sinh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chép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trước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từ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vựng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latinLnBrk="1">
              <a:lnSpc>
                <a:spcPct val="150000"/>
              </a:lnSpc>
            </a:pP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mới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vào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vở</a:t>
            </a:r>
            <a:endParaRPr lang="en-US" sz="4267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0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793">
        <p:split orient="vert"/>
      </p:transition>
    </mc:Choice>
    <mc:Fallback>
      <p:transition spd="slow" advTm="117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92" y="1220755"/>
            <a:ext cx="6336704" cy="505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latinLnBrk="1">
              <a:spcBef>
                <a:spcPts val="800"/>
              </a:spcBef>
              <a:spcAft>
                <a:spcPts val="800"/>
              </a:spcAft>
              <a:buFont typeface="Times New Roman" panose="02020603050405020304" pitchFamily="18" charset="0"/>
              <a:buChar char="–"/>
            </a:pP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personal (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adj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  <a:p>
            <a:pPr marL="609585" indent="-609585" latinLnBrk="1">
              <a:spcBef>
                <a:spcPts val="800"/>
              </a:spcBef>
              <a:spcAft>
                <a:spcPts val="800"/>
              </a:spcAft>
              <a:buFont typeface="Times New Roman" panose="02020603050405020304" pitchFamily="18" charset="0"/>
              <a:buChar char="–"/>
            </a:pP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information (n)</a:t>
            </a:r>
          </a:p>
          <a:p>
            <a:pPr marL="609585" indent="-609585" latinLnBrk="1">
              <a:spcBef>
                <a:spcPts val="800"/>
              </a:spcBef>
              <a:spcAft>
                <a:spcPts val="800"/>
              </a:spcAft>
              <a:buFont typeface="Times New Roman" panose="02020603050405020304" pitchFamily="18" charset="0"/>
              <a:buChar char="–"/>
            </a:pP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telephone directory (n)</a:t>
            </a:r>
          </a:p>
          <a:p>
            <a:pPr marL="609585" indent="-609585" latinLnBrk="1">
              <a:spcBef>
                <a:spcPts val="800"/>
              </a:spcBef>
              <a:spcAft>
                <a:spcPts val="800"/>
              </a:spcAft>
              <a:buFont typeface="Times New Roman" panose="02020603050405020304" pitchFamily="18" charset="0"/>
              <a:buChar char="–"/>
            </a:pP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telephone number (n)</a:t>
            </a:r>
          </a:p>
          <a:p>
            <a:pPr marL="609585" indent="-609585" latinLnBrk="1">
              <a:spcBef>
                <a:spcPts val="800"/>
              </a:spcBef>
              <a:spcAft>
                <a:spcPts val="800"/>
              </a:spcAft>
              <a:buFont typeface="Times New Roman" panose="02020603050405020304" pitchFamily="18" charset="0"/>
              <a:buChar char="–"/>
            </a:pP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soon ≠ late (</a:t>
            </a:r>
            <a:r>
              <a:rPr lang="en-US" sz="4267" dirty="0" err="1">
                <a:solidFill>
                  <a:prstClr val="black"/>
                </a:solidFill>
                <a:cs typeface="Times New Roman" panose="02020603050405020304" pitchFamily="18" charset="0"/>
              </a:rPr>
              <a:t>adv</a:t>
            </a: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  <a:p>
            <a:pPr marL="609585" indent="-609585" latinLnBrk="1">
              <a:spcBef>
                <a:spcPts val="800"/>
              </a:spcBef>
              <a:spcAft>
                <a:spcPts val="800"/>
              </a:spcAft>
              <a:buFont typeface="Times New Roman" panose="02020603050405020304" pitchFamily="18" charset="0"/>
              <a:buChar char="–"/>
            </a:pPr>
            <a:r>
              <a:rPr lang="en-US" sz="4267" dirty="0">
                <a:solidFill>
                  <a:prstClr val="black"/>
                </a:solidFill>
                <a:cs typeface="Times New Roman" panose="02020603050405020304" pitchFamily="18" charset="0"/>
              </a:rPr>
              <a:t>call (v)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New words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04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356">
        <p:split orient="vert"/>
      </p:transition>
    </mc:Choice>
    <mc:Fallback>
      <p:transition spd="slow" advTm="1735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4637"/>
            <a:ext cx="5615947" cy="1824203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A1. Read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(page 19)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5360" y="2468894"/>
            <a:ext cx="4655840" cy="1920213"/>
          </a:xfrm>
        </p:spPr>
        <p:txBody>
          <a:bodyPr/>
          <a:lstStyle/>
          <a:p>
            <a:r>
              <a:rPr lang="en-US" sz="3733" dirty="0"/>
              <a:t>Telephone directory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6800" b="5201"/>
          <a:stretch/>
        </p:blipFill>
        <p:spPr>
          <a:xfrm>
            <a:off x="5423925" y="3037"/>
            <a:ext cx="6624736" cy="707094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8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945">
        <p:split orient="vert"/>
      </p:transition>
    </mc:Choice>
    <mc:Fallback>
      <p:transition spd="slow" advTm="1294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83499" y="1700808"/>
            <a:ext cx="1008112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prstClr val="black"/>
                </a:solidFill>
                <a:latin typeface="Arial"/>
              </a:rPr>
              <a:t>Practice with a partner.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prstClr val="black"/>
                </a:solidFill>
                <a:latin typeface="Arial"/>
              </a:rPr>
              <a:t>Say the telephone number for these people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1531" y="3813043"/>
          <a:ext cx="950505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3700" dirty="0" smtClean="0"/>
                        <a:t> Dao Van An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3700" dirty="0" smtClean="0"/>
                        <a:t> Pham Viet </a:t>
                      </a:r>
                      <a:r>
                        <a:rPr lang="en-US" sz="3700" dirty="0" err="1" smtClean="0"/>
                        <a:t>Anh</a:t>
                      </a:r>
                      <a:endParaRPr lang="en-US" sz="3700" dirty="0" smtClean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3700" dirty="0" smtClean="0"/>
                        <a:t> Pham </a:t>
                      </a:r>
                      <a:r>
                        <a:rPr lang="en-US" sz="3700" dirty="0" err="1" smtClean="0"/>
                        <a:t>Thanh</a:t>
                      </a:r>
                      <a:r>
                        <a:rPr lang="en-US" sz="3700" dirty="0" smtClean="0"/>
                        <a:t> Ba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ct val="0"/>
                        </a:spcBef>
                        <a:buFont typeface="+mj-lt"/>
                        <a:buAutoNum type="alphaLcParenR" startAt="4"/>
                      </a:pPr>
                      <a:r>
                        <a:rPr lang="en-US" altLang="en-US" sz="3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Dinh</a:t>
                      </a:r>
                      <a:r>
                        <a:rPr lang="en-US" altLang="en-US" sz="3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3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</a:t>
                      </a:r>
                      <a:r>
                        <a:rPr lang="en-US" altLang="en-US" sz="3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Bang</a:t>
                      </a:r>
                    </a:p>
                    <a:p>
                      <a:pPr marL="342900" indent="-342900" eaLnBrk="1" hangingPunct="1">
                        <a:spcBef>
                          <a:spcPct val="0"/>
                        </a:spcBef>
                        <a:buFont typeface="+mj-lt"/>
                        <a:buAutoNum type="alphaLcParenR" startAt="4"/>
                      </a:pPr>
                      <a:r>
                        <a:rPr lang="en-US" altLang="en-US" sz="3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 </a:t>
                      </a:r>
                      <a:r>
                        <a:rPr lang="en-US" altLang="en-US" sz="3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altLang="en-US" sz="3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Bat</a:t>
                      </a:r>
                    </a:p>
                    <a:p>
                      <a:pPr marL="342900" indent="-342900" eaLnBrk="1" hangingPunct="1">
                        <a:spcBef>
                          <a:spcPct val="0"/>
                        </a:spcBef>
                        <a:buFont typeface="+mj-lt"/>
                        <a:buAutoNum type="alphaLcParenR" startAt="4"/>
                      </a:pPr>
                      <a:r>
                        <a:rPr lang="en-US" altLang="en-US" sz="3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 Ngoc </a:t>
                      </a:r>
                      <a:r>
                        <a:rPr lang="en-US" altLang="en-US" sz="3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Bich</a:t>
                      </a:r>
                      <a:endParaRPr lang="en-US" altLang="en-US" sz="3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47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420">
        <p:split orient="vert"/>
      </p:transition>
    </mc:Choice>
    <mc:Fallback>
      <p:transition spd="slow" advTm="104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0800523" cy="1028733"/>
          </a:xfrm>
        </p:spPr>
        <p:txBody>
          <a:bodyPr/>
          <a:lstStyle/>
          <a:p>
            <a:pPr algn="l" latinLnBrk="0">
              <a:spcBef>
                <a:spcPts val="0"/>
              </a:spcBef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/>
              </a:rPr>
              <a:t>A3. Listen (</a:t>
            </a:r>
            <a:r>
              <a:rPr lang="en-US" b="1" kern="0" dirty="0">
                <a:solidFill>
                  <a:srgbClr val="FF0000"/>
                </a:solidFill>
                <a:latin typeface="Calibri" panose="020F0502020204030204"/>
              </a:rPr>
              <a:t>page 20)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70" y="836713"/>
            <a:ext cx="7680853" cy="600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sz="4267" b="1" dirty="0" err="1">
                <a:solidFill>
                  <a:srgbClr val="000000"/>
                </a:solidFill>
              </a:rPr>
              <a:t>Lan</a:t>
            </a:r>
            <a:r>
              <a:rPr lang="en-US" sz="4267" b="1" dirty="0">
                <a:solidFill>
                  <a:srgbClr val="000000"/>
                </a:solidFill>
              </a:rPr>
              <a:t>:</a:t>
            </a:r>
            <a:r>
              <a:rPr lang="en-US" sz="4267" dirty="0">
                <a:solidFill>
                  <a:srgbClr val="000000"/>
                </a:solidFill>
              </a:rPr>
              <a:t> Excuse me, </a:t>
            </a:r>
            <a:r>
              <a:rPr lang="en-US" sz="4267" dirty="0" err="1">
                <a:solidFill>
                  <a:srgbClr val="000000"/>
                </a:solidFill>
              </a:rPr>
              <a:t>Hoa</a:t>
            </a:r>
            <a:r>
              <a:rPr lang="en-US" sz="4267" dirty="0">
                <a:solidFill>
                  <a:srgbClr val="000000"/>
                </a:solidFill>
              </a:rPr>
              <a:t>.</a:t>
            </a:r>
          </a:p>
          <a:p>
            <a:pPr latinLnBrk="1">
              <a:lnSpc>
                <a:spcPct val="150000"/>
              </a:lnSpc>
            </a:pPr>
            <a:r>
              <a:rPr lang="en-US" sz="4267" b="1" dirty="0" err="1">
                <a:solidFill>
                  <a:srgbClr val="000000"/>
                </a:solidFill>
              </a:rPr>
              <a:t>Hoa</a:t>
            </a:r>
            <a:r>
              <a:rPr lang="en-US" sz="4267" b="1" dirty="0">
                <a:solidFill>
                  <a:srgbClr val="000000"/>
                </a:solidFill>
              </a:rPr>
              <a:t>:</a:t>
            </a:r>
            <a:r>
              <a:rPr lang="en-US" sz="4267" dirty="0">
                <a:solidFill>
                  <a:srgbClr val="000000"/>
                </a:solidFill>
              </a:rPr>
              <a:t> Yes. </a:t>
            </a:r>
            <a:r>
              <a:rPr lang="en-US" sz="4267" dirty="0" err="1">
                <a:solidFill>
                  <a:srgbClr val="000000"/>
                </a:solidFill>
              </a:rPr>
              <a:t>Lan</a:t>
            </a:r>
            <a:r>
              <a:rPr lang="en-US" sz="4267" dirty="0">
                <a:solidFill>
                  <a:srgbClr val="000000"/>
                </a:solidFill>
              </a:rPr>
              <a:t>?</a:t>
            </a:r>
          </a:p>
          <a:p>
            <a:pPr latinLnBrk="1">
              <a:lnSpc>
                <a:spcPct val="150000"/>
              </a:lnSpc>
            </a:pPr>
            <a:r>
              <a:rPr lang="en-US" sz="4267" b="1" dirty="0" err="1">
                <a:solidFill>
                  <a:srgbClr val="000000"/>
                </a:solidFill>
              </a:rPr>
              <a:t>Lan</a:t>
            </a:r>
            <a:r>
              <a:rPr lang="en-US" sz="4267" b="1" dirty="0">
                <a:solidFill>
                  <a:srgbClr val="000000"/>
                </a:solidFill>
              </a:rPr>
              <a:t>:</a:t>
            </a:r>
            <a:r>
              <a:rPr lang="en-US" sz="4267" dirty="0">
                <a:solidFill>
                  <a:srgbClr val="000000"/>
                </a:solidFill>
              </a:rPr>
              <a:t> What’s your telephone </a:t>
            </a:r>
          </a:p>
          <a:p>
            <a:pPr latinLnBrk="1">
              <a:lnSpc>
                <a:spcPct val="150000"/>
              </a:lnSpc>
            </a:pPr>
            <a:r>
              <a:rPr lang="en-US" sz="4267" dirty="0">
                <a:solidFill>
                  <a:srgbClr val="000000"/>
                </a:solidFill>
              </a:rPr>
              <a:t>number?</a:t>
            </a:r>
          </a:p>
          <a:p>
            <a:pPr latinLnBrk="1">
              <a:lnSpc>
                <a:spcPct val="150000"/>
              </a:lnSpc>
            </a:pPr>
            <a:r>
              <a:rPr lang="en-US" sz="4267" b="1" dirty="0" err="1">
                <a:solidFill>
                  <a:srgbClr val="000000"/>
                </a:solidFill>
              </a:rPr>
              <a:t>Hoa</a:t>
            </a:r>
            <a:r>
              <a:rPr lang="en-US" sz="4267" b="1" dirty="0">
                <a:solidFill>
                  <a:srgbClr val="000000"/>
                </a:solidFill>
              </a:rPr>
              <a:t>:</a:t>
            </a:r>
            <a:r>
              <a:rPr lang="en-US" sz="4267" dirty="0">
                <a:solidFill>
                  <a:srgbClr val="000000"/>
                </a:solidFill>
              </a:rPr>
              <a:t> 8 262 019.</a:t>
            </a:r>
          </a:p>
          <a:p>
            <a:pPr latinLnBrk="1">
              <a:lnSpc>
                <a:spcPct val="150000"/>
              </a:lnSpc>
            </a:pPr>
            <a:r>
              <a:rPr lang="en-US" sz="4267" b="1" dirty="0" err="1">
                <a:solidFill>
                  <a:srgbClr val="000000"/>
                </a:solidFill>
              </a:rPr>
              <a:t>Lan</a:t>
            </a:r>
            <a:r>
              <a:rPr lang="en-US" sz="4267" b="1" dirty="0">
                <a:solidFill>
                  <a:srgbClr val="000000"/>
                </a:solidFill>
              </a:rPr>
              <a:t>:</a:t>
            </a:r>
            <a:r>
              <a:rPr lang="en-US" sz="4267" dirty="0">
                <a:solidFill>
                  <a:srgbClr val="000000"/>
                </a:solidFill>
              </a:rPr>
              <a:t> Thanks. I'll call you soon.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49" y="2084851"/>
            <a:ext cx="4443987" cy="333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33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827">
        <p:split orient="vert"/>
      </p:transition>
    </mc:Choice>
    <mc:Fallback>
      <p:transition spd="slow" advTm="208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105" y="394335"/>
            <a:ext cx="8572500" cy="69151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A4. Listen. Then practice with a partner ( page 21)</a:t>
            </a:r>
            <a:endParaRPr lang="vi-VN" altLang="en-US" sz="32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205" y="1370330"/>
            <a:ext cx="10943590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vi-VN" altLang="en-US" sz="144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 </a:t>
            </a:r>
            <a:r>
              <a:rPr lang="vi-VN" altLang="en-US" sz="14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 cần chuẩn bị:</a:t>
            </a:r>
          </a:p>
          <a:p>
            <a:pPr algn="l"/>
            <a:r>
              <a:rPr lang="vi-VN" altLang="en-US" sz="14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►</a:t>
            </a:r>
            <a:r>
              <a:rPr lang="en-US" altLang="en-US" sz="14400" b="1" i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Ghi</a:t>
            </a:r>
            <a:r>
              <a:rPr lang="en-US" altLang="en-US" sz="14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400" b="1" i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trước</a:t>
            </a:r>
            <a:r>
              <a:rPr lang="vi-VN" altLang="en-US" sz="14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14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 mới trong </a:t>
            </a:r>
            <a:r>
              <a:rPr lang="vi-VN" altLang="en-US" sz="14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altLang="en-US" sz="14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will, free, late, start.</a:t>
            </a:r>
            <a:endParaRPr lang="vi-VN" altLang="en-US" sz="144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vi-VN" altLang="en-US" sz="14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►Tìm hiểu trước </a:t>
            </a:r>
            <a:r>
              <a:rPr lang="en-US" altLang="en-US" sz="14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nội</a:t>
            </a:r>
            <a:r>
              <a:rPr lang="en-US" altLang="en-US" sz="14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dung </a:t>
            </a:r>
            <a:r>
              <a:rPr lang="en-US" altLang="en-US" sz="14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altLang="en-US" sz="14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400" b="1" i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r>
              <a:rPr lang="en-US" altLang="en-US" sz="14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4400" b="1" i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trả</a:t>
            </a:r>
            <a:r>
              <a:rPr lang="en-US" altLang="en-US" sz="14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400" b="1" i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lời</a:t>
            </a:r>
            <a:r>
              <a:rPr lang="en-US" altLang="en-US" sz="14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400" b="1" i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altLang="en-US" sz="14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400" b="1" i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câu</a:t>
            </a:r>
            <a:r>
              <a:rPr lang="en-US" altLang="en-US" sz="14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400" b="1" i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hỏi</a:t>
            </a:r>
            <a:r>
              <a:rPr lang="en-US" altLang="en-US" sz="14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vi-VN" altLang="en-US" sz="144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altLang="en-US" sz="14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a. </a:t>
            </a:r>
            <a:r>
              <a:rPr lang="vi-VN" altLang="en-US" sz="14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Who </a:t>
            </a:r>
            <a:r>
              <a:rPr lang="en-US" altLang="en-US" sz="14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will meet tomorrow</a:t>
            </a:r>
            <a:r>
              <a:rPr lang="vi-VN" altLang="en-US" sz="14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r>
              <a:rPr lang="en-US" altLang="en-US" sz="14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</a:p>
          <a:p>
            <a:pPr algn="l"/>
            <a:r>
              <a:rPr lang="en-US" altLang="en-US" sz="14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b. </a:t>
            </a:r>
            <a:r>
              <a:rPr lang="vi-VN" altLang="en-US" sz="14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</a:t>
            </a:r>
            <a:r>
              <a:rPr lang="en-US" altLang="en-US" sz="14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 will they do?</a:t>
            </a:r>
            <a:endParaRPr lang="vi-VN" altLang="en-US" sz="14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altLang="en-US" sz="14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c.</a:t>
            </a:r>
            <a:r>
              <a:rPr lang="vi-VN" altLang="en-US" sz="14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</a:t>
            </a:r>
            <a:r>
              <a:rPr lang="en-US" altLang="en-US" sz="14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time will they meet</a:t>
            </a:r>
            <a:r>
              <a:rPr lang="vi-VN" altLang="en-US" sz="14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? </a:t>
            </a:r>
            <a:r>
              <a:rPr lang="en-US" altLang="en-US" sz="14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algn="l"/>
            <a:r>
              <a:rPr lang="en-US" altLang="en-US" sz="14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d. </a:t>
            </a:r>
            <a:r>
              <a:rPr lang="en-US" altLang="en-US" sz="14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Where will they meet?</a:t>
            </a:r>
            <a:endParaRPr lang="vi-VN" altLang="en-US" sz="14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endParaRPr lang="vi-VN" altLang="en-US" sz="14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endParaRPr lang="vi-VN" altLang="en-US" sz="28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59"/>
    </mc:Choice>
    <mc:Fallback>
      <p:transition spd="slow" advTm="40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NE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53600" cy="6858000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82562"/>
          </a:xfrm>
        </p:spPr>
        <p:txBody>
          <a:bodyPr/>
          <a:lstStyle/>
          <a:p>
            <a:pPr eaLnBrk="1" hangingPunct="1"/>
            <a:endParaRPr lang="en-US" altLang="en-US" sz="4000"/>
          </a:p>
        </p:txBody>
      </p:sp>
      <p:sp>
        <p:nvSpPr>
          <p:cNvPr id="717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2438400" y="1066801"/>
            <a:ext cx="8686800" cy="52879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99"/>
                </a:solidFill>
              </a:rPr>
              <a:t>Phong</a:t>
            </a:r>
            <a:r>
              <a:rPr lang="en-US" altLang="en-US" sz="2400" b="1" dirty="0"/>
              <a:t>: Hello. This is 8 537 471.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FF0066"/>
                </a:solidFill>
              </a:rPr>
              <a:t>Tam</a:t>
            </a:r>
            <a:r>
              <a:rPr lang="en-US" altLang="en-US" sz="2400" b="1" dirty="0" err="1"/>
              <a:t>:Hello</a:t>
            </a:r>
            <a:r>
              <a:rPr lang="en-US" altLang="en-US" sz="2400" b="1" dirty="0"/>
              <a:t>. Is this </a:t>
            </a:r>
            <a:r>
              <a:rPr lang="en-US" altLang="en-US" sz="2400" b="1" dirty="0" err="1"/>
              <a:t>Phong</a:t>
            </a:r>
            <a:r>
              <a:rPr lang="en-US" altLang="en-US" sz="2400" b="1" dirty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99"/>
                </a:solidFill>
              </a:rPr>
              <a:t>Phong</a:t>
            </a:r>
            <a:r>
              <a:rPr lang="en-US" altLang="en-US" sz="2400" b="1" dirty="0">
                <a:solidFill>
                  <a:srgbClr val="000099"/>
                </a:solidFill>
              </a:rPr>
              <a:t>:</a:t>
            </a:r>
            <a:r>
              <a:rPr lang="en-US" altLang="en-US" sz="2400" b="1" dirty="0"/>
              <a:t> Yes. Who’s this?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FF0066"/>
                </a:solidFill>
              </a:rPr>
              <a:t>Tam:</a:t>
            </a:r>
            <a:r>
              <a:rPr lang="en-US" altLang="en-US" sz="2400" b="1" dirty="0" err="1"/>
              <a:t>It’s</a:t>
            </a:r>
            <a:r>
              <a:rPr lang="en-US" altLang="en-US" sz="2400" b="1" dirty="0"/>
              <a:t> me ,Tam. Will you be free tomorrow evening?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99"/>
                </a:solidFill>
              </a:rPr>
              <a:t>Phong</a:t>
            </a:r>
            <a:r>
              <a:rPr lang="en-US" altLang="en-US" sz="2400" b="1" dirty="0">
                <a:solidFill>
                  <a:srgbClr val="000099"/>
                </a:solidFill>
              </a:rPr>
              <a:t> :</a:t>
            </a:r>
            <a:r>
              <a:rPr lang="en-US" altLang="en-US" sz="2400" b="1" dirty="0"/>
              <a:t> Yes, I will.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66"/>
                </a:solidFill>
              </a:rPr>
              <a:t>Tam:</a:t>
            </a:r>
            <a:r>
              <a:rPr lang="en-US" altLang="en-US" sz="2400" b="1" dirty="0"/>
              <a:t> Would you like to see a movie?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99"/>
                </a:solidFill>
              </a:rPr>
              <a:t>Phong</a:t>
            </a:r>
            <a:r>
              <a:rPr lang="en-US" altLang="en-US" sz="2400" b="1" dirty="0">
                <a:solidFill>
                  <a:srgbClr val="000099"/>
                </a:solidFill>
              </a:rPr>
              <a:t>:</a:t>
            </a:r>
            <a:r>
              <a:rPr lang="en-US" altLang="en-US" sz="2400" b="1" dirty="0"/>
              <a:t> Sure . What time will it start?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66"/>
                </a:solidFill>
              </a:rPr>
              <a:t>Tam</a:t>
            </a:r>
            <a:r>
              <a:rPr lang="en-US" altLang="en-US" sz="2400" b="1" dirty="0"/>
              <a:t>: It’ll start at seven o’clock. Let’s meet at 6.45.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99"/>
                </a:solidFill>
              </a:rPr>
              <a:t>Phong</a:t>
            </a:r>
            <a:r>
              <a:rPr lang="en-US" altLang="en-US" sz="2400" b="1" dirty="0">
                <a:solidFill>
                  <a:srgbClr val="000099"/>
                </a:solidFill>
              </a:rPr>
              <a:t>:</a:t>
            </a:r>
            <a:r>
              <a:rPr lang="en-US" altLang="en-US" sz="2400" b="1" dirty="0"/>
              <a:t> Where will we meet?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66"/>
                </a:solidFill>
              </a:rPr>
              <a:t>Tam</a:t>
            </a:r>
            <a:r>
              <a:rPr lang="en-US" altLang="en-US" sz="2400" b="1" dirty="0"/>
              <a:t>: We’ll meet in front of the movie theater.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99"/>
                </a:solidFill>
              </a:rPr>
              <a:t>Phong</a:t>
            </a:r>
            <a:r>
              <a:rPr lang="en-US" altLang="en-US" sz="2400" b="1" dirty="0">
                <a:solidFill>
                  <a:srgbClr val="000099"/>
                </a:solidFill>
              </a:rPr>
              <a:t> :</a:t>
            </a:r>
            <a:r>
              <a:rPr lang="en-US" altLang="en-US" sz="2400" b="1" dirty="0"/>
              <a:t> Great. I’ll see you tomorrow. Don’t be late.</a:t>
            </a:r>
          </a:p>
        </p:txBody>
      </p:sp>
      <p:pic>
        <p:nvPicPr>
          <p:cNvPr id="2" name="U-A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74639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3067" y="662742"/>
            <a:ext cx="2496313" cy="156019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0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6"/>
    </mc:Choice>
    <mc:Fallback>
      <p:transition spd="slow" advTm="8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2.4|2.1|1.5|1.8|1.3|2.1|1.7|2.2|1.8|1.1|1.8|1.9|1.7|1.6|1.9|1.2|2.1|1.9|1.7|1.4|1.2|2.3|1.8|1.5|1.6|1.2|1.7|1.6|1.6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and End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s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How to Make Friends Workshop by Slidesgo">
  <a:themeElements>
    <a:clrScheme name="Simple Light">
      <a:dk1>
        <a:srgbClr val="3B947B"/>
      </a:dk1>
      <a:lt1>
        <a:srgbClr val="FFFFFF"/>
      </a:lt1>
      <a:dk2>
        <a:srgbClr val="9FC5E8"/>
      </a:dk2>
      <a:lt2>
        <a:srgbClr val="666666"/>
      </a:lt2>
      <a:accent1>
        <a:srgbClr val="FFFAED"/>
      </a:accent1>
      <a:accent2>
        <a:srgbClr val="FFD1C8"/>
      </a:accent2>
      <a:accent3>
        <a:srgbClr val="FEF3BE"/>
      </a:accent3>
      <a:accent4>
        <a:srgbClr val="EA9999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533</Words>
  <Application>Microsoft Office PowerPoint</Application>
  <PresentationFormat>Widescreen</PresentationFormat>
  <Paragraphs>131</Paragraphs>
  <Slides>14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40" baseType="lpstr">
      <vt:lpstr>Malgun Gothic</vt:lpstr>
      <vt:lpstr>.VnArial Narrow</vt:lpstr>
      <vt:lpstr>Algerian</vt:lpstr>
      <vt:lpstr>Arial</vt:lpstr>
      <vt:lpstr>Arial Narrow</vt:lpstr>
      <vt:lpstr>Arial Unicode MS</vt:lpstr>
      <vt:lpstr>Calibri</vt:lpstr>
      <vt:lpstr>Calibri Light</vt:lpstr>
      <vt:lpstr>Chicle</vt:lpstr>
      <vt:lpstr>Comfortaa</vt:lpstr>
      <vt:lpstr>Indie Flower</vt:lpstr>
      <vt:lpstr>Raleway</vt:lpstr>
      <vt:lpstr>Raleway Thin</vt:lpstr>
      <vt:lpstr>Symbol</vt:lpstr>
      <vt:lpstr>Tahoma</vt:lpstr>
      <vt:lpstr>Times New Roman</vt:lpstr>
      <vt:lpstr>Trebuchet MS</vt:lpstr>
      <vt:lpstr>Wingdings</vt:lpstr>
      <vt:lpstr>Wingdings 3</vt:lpstr>
      <vt:lpstr>Office Theme</vt:lpstr>
      <vt:lpstr>Default Design</vt:lpstr>
      <vt:lpstr>Cover and End Slide Master</vt:lpstr>
      <vt:lpstr>Contents Slide Master</vt:lpstr>
      <vt:lpstr>Facet</vt:lpstr>
      <vt:lpstr>1_Default Design</vt:lpstr>
      <vt:lpstr>1_How to Make Friends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A4. Listen. Then practice with a partner ( page 21)</vt:lpstr>
      <vt:lpstr>PowerPoint Presentation</vt:lpstr>
      <vt:lpstr> Unit 2 Personal  information B1,2,3,4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requirements before starting the new lesson unit 5: study habits Read ( cont)</dc:title>
  <dc:creator>CHEESE</dc:creator>
  <cp:lastModifiedBy>THUAN TRAN</cp:lastModifiedBy>
  <cp:revision>34</cp:revision>
  <dcterms:created xsi:type="dcterms:W3CDTF">2021-08-31T10:14:00Z</dcterms:created>
  <dcterms:modified xsi:type="dcterms:W3CDTF">2021-10-01T14:19:14Z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120870A71B004DA5B698BC3B802D7B5D</vt:lpwstr>
  </property>
  <property fmtid="{D5CDD505-2E9C-101B-9397-08002B2CF9AE}" pid="3" name="KSOProductBuildVer">
    <vt:lpwstr>1033-11.2.0.10265</vt:lpwstr>
  </property>
</Properties>
</file>